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60" r:id="rId2"/>
    <p:sldId id="256" r:id="rId3"/>
    <p:sldId id="258" r:id="rId4"/>
    <p:sldId id="292" r:id="rId5"/>
    <p:sldId id="257" r:id="rId6"/>
    <p:sldId id="293" r:id="rId7"/>
    <p:sldId id="294" r:id="rId8"/>
    <p:sldId id="295" r:id="rId9"/>
    <p:sldId id="308" r:id="rId10"/>
    <p:sldId id="296" r:id="rId11"/>
    <p:sldId id="309" r:id="rId12"/>
    <p:sldId id="297" r:id="rId13"/>
    <p:sldId id="299" r:id="rId14"/>
    <p:sldId id="300" r:id="rId15"/>
    <p:sldId id="298" r:id="rId16"/>
    <p:sldId id="310" r:id="rId17"/>
    <p:sldId id="301" r:id="rId18"/>
    <p:sldId id="311" r:id="rId19"/>
    <p:sldId id="302" r:id="rId20"/>
    <p:sldId id="304" r:id="rId21"/>
    <p:sldId id="303" r:id="rId22"/>
    <p:sldId id="312" r:id="rId23"/>
    <p:sldId id="307" r:id="rId24"/>
    <p:sldId id="305" r:id="rId25"/>
    <p:sldId id="313" r:id="rId26"/>
    <p:sldId id="314" r:id="rId27"/>
    <p:sldId id="306" r:id="rId28"/>
    <p:sldId id="289" r:id="rId29"/>
    <p:sldId id="290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64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0BF2592-D6EA-4B3F-EA51-C3B3F8749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D02DB44-2082-9AC8-5F29-DAF6E9117D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7E986BE-9845-FEF8-BBBE-C756EE1565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35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2C9BB51-8081-4200-4E14-A0CAB70E2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AF70C4D-4160-B601-D1C4-7B48142B2E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2463A52-083D-C4D7-18AA-2E1F319F3A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382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3C1CF65-AB4C-4112-338F-F84BA5F23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8DC34BF-91DE-B041-CAE5-9B70E275C1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078BBFB-C059-BD19-FDB1-AB0E8C2B51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861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F9AD1C4-9491-719B-15A3-AD0D7AD48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26AEB14D-538F-9294-AA8A-21BB323BC0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AB6982C-C338-7142-D166-4EC17A82AD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288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B826B44-BEF6-A3DA-2320-DB52E4BBD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FE901AC-B604-E33E-F2E4-DB6B59B22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8EABCD6-2620-7116-902D-48AFC09B37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628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C1290D8-02E6-6DE9-8D8E-534CE0B6B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4F81C73D-5966-7760-86D6-26937D091B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E47BDDB3-75DC-06DD-2F4E-AB32A8B78E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9006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55E30B1-FA9E-AA9B-B2E6-F1CC425C9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6B71267-968F-5C59-B558-ABD6B297AC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63A5049-3B9D-0894-6751-52F9C8AC08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204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3D64F88-3848-00E2-1CF8-1B09357C0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35CBCCB-A4C6-E4A7-DAA5-3D336893A0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033185A-56D2-CCAA-F27E-1B0D9DEDA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431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27E3FF3-1327-EE3D-3D0B-A602BBEED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08E2309-FD09-8C0F-E7D3-3C691A933D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02AF8B2-58AF-AF53-5E65-484A58E1F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5579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F14AB40-B647-8750-56A6-8A123D90E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276CCCA1-A268-4388-A7F8-503CF384B3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4EB0805-46E2-86A4-E002-F58D089B3E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652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7EEF2BB-B412-F847-07C0-007D3FEC6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67CE658-DED3-2B21-1214-75A317B008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F584CF3-8481-41B8-E45C-9CCA934131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1792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ABC9DC9-8228-B980-655F-7121EC5E8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4B120EC8-CA0F-A63B-ACDD-5F6049658E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9CF7BBB4-41A1-1745-6817-822371373D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5890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D31D35A-8D04-500D-9D17-BB865C08B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2346FB00-4220-053C-82A7-3E2001A2ED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AA99C2A-6243-A9A7-9D74-386C61888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8317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1E8021C-AF02-C703-0B18-9AB3C4C4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B000705-8DBF-F099-20A7-C8740DCE50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682AEEE-1344-29F1-22B6-7B7DFA329B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6389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314CD66-985D-447C-F1A3-EC585817E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0F89F6AE-68A6-C7FB-06C9-44BE21F0F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933B30B-7313-8556-B8F4-68D01723BC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2873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2D213D4-610D-C064-9349-B3CBA5313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4434316-E3A4-6E6E-E87C-27B81CFBFB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8ADE6F0-0259-2F0B-FFED-E7F2EBCC93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368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34A8F2C-B94C-747F-FF59-5653F14EB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FAC4058-16D5-81C7-10F7-7B85C88100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31A81A0-925D-3CA4-3F97-A88FB8818E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614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7CC607F-44B8-C276-FDC5-31B117C9F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9B2F556-022E-CD6D-12F1-E8DA7C24DA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69A6AB4-BA51-FF57-B494-36F6DE3853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2113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511A200-1000-4DB1-10F2-58FA74B7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705E895-E31A-FFBE-C181-C2B8B1BB9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E7AFBD5C-926B-9BC9-DDA7-7731B2014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14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7FD5CE1-0BC0-DFCA-ECFA-44F5E694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8C88842-8A58-248E-1B4F-15D4752EB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00CD78D4-2F2F-26E6-CDD4-D950416DA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17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F79D648B-6D16-2B88-F7BF-BA68EC9F3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CE073C5-B7B3-B3E6-0B98-83890149C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501E027-DA2D-93E1-E1F8-BAA787FE6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2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DE90A08-BA48-C6B2-9424-8E40793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3E0FB7A-D8BA-099F-C35C-F0571CF20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A37A2F2-5101-0F5D-9118-EF70881540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21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1B18330-316F-52E7-4E18-3C7880558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3025DFA-D51B-6354-CB45-9DFA3CB64C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E068A75-8AFF-C015-7D98-33E436BBD3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13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0E2D129-A00D-AAF3-808F-0722C025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0992FF8-4DC9-0029-7012-4EB0776360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0189A553-0B45-141D-3AD7-05BA2A73C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51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E11E7B2-6DDC-8F35-FD1A-0800DD86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DAEF26EF-0EC4-B9ED-EAD1-D56A7E4174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84C5B99-C338-8240-6E37-E0A513F858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176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A19BDF1-3667-4377-BA2D-1CDFBCB9B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9FD33314-E06E-F6A1-965E-EF9D5A5BC9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A7F7625-AFE3-8506-8173-A062A0D7DE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46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1D38CE1-6083-7C2F-F694-668E5F4F2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12B9157-28D1-5B27-2132-4FC0E2C2F9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FDAD0891-DA15-5D5D-0F9D-02E20103E84E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2. Empenho, Liquidação e Pagamento</a:t>
            </a:r>
          </a:p>
          <a:p>
            <a:pPr algn="just"/>
            <a:r>
              <a:rPr lang="pt-BR" sz="2200" dirty="0"/>
              <a:t>A execução da despesa obedece à sequência legal: </a:t>
            </a:r>
          </a:p>
          <a:p>
            <a:pPr algn="just"/>
            <a:r>
              <a:rPr lang="pt-BR" sz="2200" dirty="0"/>
              <a:t>empenho (reserva orçamentária), </a:t>
            </a:r>
          </a:p>
          <a:p>
            <a:pPr algn="just"/>
            <a:r>
              <a:rPr lang="pt-BR" sz="2200" dirty="0"/>
              <a:t>liquidação (verificação do direito do credor) e </a:t>
            </a:r>
          </a:p>
          <a:p>
            <a:pPr algn="just"/>
            <a:r>
              <a:rPr lang="pt-BR" sz="2200" dirty="0"/>
              <a:t>pagamento (efetiva quitação), conforme a Lei 4.320/1964. </a:t>
            </a:r>
          </a:p>
          <a:p>
            <a:pPr algn="just"/>
            <a:r>
              <a:rPr lang="pt-BR" sz="2200" dirty="0"/>
              <a:t>O princípio da ordem cronológica de pagamentos, previsto na Lei 8.666/1993 e mantido na Lei 14.133/2021, exige o pagamento dos credores na estrita data de exigibilidade, por fonte de recurso.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8C16D63-8929-08D0-F1AD-C670FDFFD9E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054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3FB7B64-0A5B-8334-0336-CC0CCFA9F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4BBBBFD-F8EB-C675-199E-84422FAD47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9EE36C4-F8DC-F6B9-544F-B616C2C9053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2. Empenho, Liquidação e Pagamento</a:t>
            </a:r>
          </a:p>
          <a:p>
            <a:pPr algn="just"/>
            <a:r>
              <a:rPr lang="pt-BR" sz="2200" dirty="0"/>
              <a:t>A inversão dessa ordem sem justificativa publicada constitui ato ilícito, podendo ensejar crime de responsabilidade (Decreto-lei 201/1967). O respeito a essa ordem garante isonomia e transparência no trato com fornecedores, sendo um dos pilares da boa gestão fiscal.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170C267-825D-73F5-E1DC-9A0B0E40397E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253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3DA87EA-7EAC-1639-A694-895A4BEF1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9010E38-308B-522B-2FC6-2FFBBF6F6F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6E5985E-AF28-C4E8-69F1-E709C51AFB8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3. Suprimento de Fundos sob a Ótica do Controle Interno</a:t>
            </a:r>
          </a:p>
          <a:p>
            <a:pPr algn="just"/>
            <a:r>
              <a:rPr lang="pt-BR" sz="2200" dirty="0"/>
              <a:t>O suprimento de fundos é um regime excepcional para despesas de pequeno vulto ou urgentes (art. 68, Lei 4.320/1964), que exige rigoroso controle da Controladoria. </a:t>
            </a:r>
          </a:p>
          <a:p>
            <a:pPr algn="just"/>
            <a:r>
              <a:rPr lang="pt-BR" sz="2200" dirty="0"/>
              <a:t>A análise deve verificar a justificativa da excepcionalidade (impossibilidade de submissão ao processo normal), os impedimentos legais do suprido (servidor em alcance, com duas contas pendentes), a segregação de funções (o suprido não pode atestar suas próprias despesas) e os limites de valor estabelecidos na legislação.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6E920A9-52C2-E6A6-80AE-F039E0FF6B3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2663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4744BDB-53C8-299C-40DE-73996D7D9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CAA87009-8000-5A06-5DAF-F88139E50B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2128F88-A507-25CC-9935-EDA89EE0C6C4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3. Suprimento de Fundos sob a Ótica do Controle Interno</a:t>
            </a:r>
          </a:p>
          <a:p>
            <a:pPr algn="just"/>
            <a:r>
              <a:rPr lang="pt-BR" sz="2200" dirty="0"/>
              <a:t>Conforme o INS 195/2026 TCE-PR a prestação de contas deve ser tempestiva, com documento fiscal original, atestado por servidor distinto do suprido, e a declaração de recebimento pela importância paga. </a:t>
            </a:r>
          </a:p>
          <a:p>
            <a:pPr algn="just"/>
            <a:r>
              <a:rPr lang="pt-BR" sz="2200" dirty="0"/>
              <a:t>O não cumprimento caracteriza alcance e pode levar à Tomada de Contas Especial, condenação e aplicação de multa.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2228350-062F-B23D-B398-78D9CA7E817E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643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E57A560-20FE-4689-CDC9-33A9DD445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7F819B8-63DC-5F60-4B93-4E66A5C92C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86417EC-D3F7-E100-840A-AA1D158924EB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4. Gestão de Convênios e Transferências Voluntárias</a:t>
            </a:r>
          </a:p>
          <a:p>
            <a:pPr algn="just"/>
            <a:r>
              <a:rPr lang="pt-BR" sz="2200" dirty="0"/>
              <a:t>Geridas na Plataforma Transferegov, as transferências voluntárias exigem proposta com plano de trabalho, celebração de instrumento, execução e prestação de contas. </a:t>
            </a:r>
          </a:p>
          <a:p>
            <a:pPr algn="just"/>
            <a:r>
              <a:rPr lang="pt-BR" sz="2200" dirty="0"/>
              <a:t>A execução envolve licitação (com atenção à obrigatoriedade do pregão eletrônico se pactuado), gestão financeira via OBTV, e liquidação de despesas vinculadas a metas. </a:t>
            </a:r>
          </a:p>
          <a:p>
            <a:pPr algn="just"/>
            <a:r>
              <a:rPr lang="pt-BR" sz="2200" dirty="0"/>
              <a:t>Erros comuns incluem planos de trabalho genéricos, registros inconsistentes e a não integração entre as equipes de convênios, engenharia e financeiro.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6FF675B-FF6C-1769-467B-67160EF9258B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8071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A6CA5AD-FC74-9781-91C0-A929C9A11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5F58490-47F2-A7D3-9C81-9F81D86576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89A73C6-F285-6C9D-F0D5-864BE49A0D0C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4. Gestão de Convênios e Transferências Voluntárias</a:t>
            </a:r>
          </a:p>
          <a:p>
            <a:pPr algn="just"/>
            <a:r>
              <a:rPr lang="pt-BR" sz="2200" dirty="0"/>
              <a:t>A recomendação técnica é tratar a prestação de contas como processo contínuo, mantendo coerência entre licitação, contrato, nota fiscal, liquidação, pagamento e comprovação do objeto para evitar glosas e devoluções.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33AF2642-9316-B35C-3195-00CC1A22D42E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6315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5584112-41CC-4E46-C009-0E86B33B2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C522CDB-4DEB-F2BA-CFCC-ACB48C21F6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0F56271-2E89-2136-254F-F3DB795931C4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4. Gestão de Convênios e Transferências Voluntárias</a:t>
            </a:r>
          </a:p>
          <a:p>
            <a:pPr algn="just"/>
            <a:r>
              <a:rPr lang="pt-BR" sz="2200" dirty="0">
                <a:latin typeface="+mj-lt"/>
              </a:rPr>
              <a:t>O SIT/TCE-PR é o sistema obrigatório para gerenciar convênios e transferências voluntárias (Lei 13.019/14), exigindo cadastro completo e atualizado de todas as fases do repasse. </a:t>
            </a:r>
          </a:p>
          <a:p>
            <a:pPr algn="just"/>
            <a:r>
              <a:rPr lang="pt-BR" sz="2200" dirty="0">
                <a:latin typeface="+mj-lt"/>
              </a:rPr>
              <a:t>Falhas no preenchimento geram ressalvas, devolução de recursos e bloqueio de novas transferências. </a:t>
            </a:r>
          </a:p>
          <a:p>
            <a:pPr algn="just"/>
            <a:r>
              <a:rPr lang="pt-BR" sz="2200" dirty="0">
                <a:latin typeface="+mj-lt"/>
              </a:rPr>
              <a:t>A ferramenta concretiza o controle externo concomitante e a transparência ativa na gestão de parcerias.</a:t>
            </a:r>
            <a:endParaRPr lang="pt-BR" sz="2200" b="1" dirty="0">
              <a:latin typeface="+mj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01C9989-CFFB-9186-E3A7-5D6E19311FE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8932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8A11E70-ECF8-0408-FD79-064463858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D97A829-A00A-2CB4-C31B-0E5D1058B2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AFE4934-4754-6385-DE14-2C9C9C2983C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5. Decretos de Encerramento de Exercício</a:t>
            </a:r>
          </a:p>
          <a:p>
            <a:pPr algn="just"/>
            <a:r>
              <a:rPr lang="pt-BR" sz="2200" dirty="0"/>
              <a:t>O decreto de encerramento formaliza as regras para o fim do ano fiscal, como vedações a novos empenhos e prazos para cancelamento de Restos a Pagar (Lei 4.320/1964). </a:t>
            </a:r>
          </a:p>
          <a:p>
            <a:pPr algn="just"/>
            <a:r>
              <a:rPr lang="pt-BR" sz="2200" dirty="0"/>
              <a:t>A preparação deve começar no início do exercício, com o monitoramento mensal da execução orçamentária e financeira, a gestão de adiantamentos e a atualização patrimonial.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BDC8190-86CF-F5BF-769E-775A0EF8F5B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4918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D9996AB-0791-8F10-CED1-88AA070DD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C2015A8-8893-516B-BDC5-14E5DE33B50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B160CDE-0FE6-F13E-18FE-9D4CAC30A97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5. Decretos de Encerramento de Exercício</a:t>
            </a:r>
          </a:p>
          <a:p>
            <a:pPr algn="just"/>
            <a:r>
              <a:rPr lang="pt-BR" sz="2200" dirty="0"/>
              <a:t>A análise prévia do balancete evita inconsistências contábeis, como divergências entre ativo e passivo financeiro. </a:t>
            </a:r>
          </a:p>
          <a:p>
            <a:pPr algn="just"/>
            <a:r>
              <a:rPr lang="pt-BR" sz="2200" dirty="0"/>
              <a:t>O planejamento do cronograma de encerramento, com a cobrança tempestiva de pendências e a antecipação aos prazos legais, é fundamental para garantir a regularidade das contas perante os Tribunais de Contas.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073CD0D-3FF5-993E-1FEF-1C72AA55B89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277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9F8ADB7-927C-5DE4-9767-497808AC9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F835C188-E11E-A4C9-2909-BB99DB07C4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25CC041-9E84-3DF8-68E8-02EE9CAA3A2A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6. Gestão de Fontes de Recursos e Superávit Financeiro</a:t>
            </a:r>
          </a:p>
          <a:p>
            <a:pPr algn="just"/>
            <a:r>
              <a:rPr lang="pt-BR" sz="2200" dirty="0"/>
              <a:t>O superávit financeiro é a diferença positiva entre ativo e passivo financeiro (art. 43, Lei 4.320/1964), representando a liquidez do ente e servindo como fonte para abertura de créditos adicionais. A gestão de fontes exige a identificação correta da origem de cada recurso, pois recursos vinculados (convênios, Educação, Saúde) não podem ser utilizados livremente para outras finalidades.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5950BD6-F6EE-97B0-E511-3E070709EF41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4158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b="1" dirty="0">
                <a:solidFill>
                  <a:srgbClr val="00B0F0"/>
                </a:solidFill>
              </a:rPr>
              <a:t>A Nova Era da Tesouraria e Contabilidade Municipal</a:t>
            </a:r>
            <a:endParaRPr lang="pt-BR" sz="2000" dirty="0">
              <a:solidFill>
                <a:srgbClr val="00B0F0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Com Apoio da IA</a:t>
            </a:r>
            <a:endParaRPr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C65FA66-79FA-A755-31F1-E814630AB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BB03DFC-5FF6-FECE-273E-31D23DF1D6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7EDADD8-7307-06AD-A426-4616FDFF7803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6. Gestão de Fontes de Recursos e Superávit Financeiro</a:t>
            </a:r>
          </a:p>
          <a:p>
            <a:pPr algn="just"/>
            <a:r>
              <a:rPr lang="pt-BR" sz="2200" dirty="0"/>
              <a:t>A boa prática envolve o monitoramento contínuo dos saldos por fonte, o planejamento estratégico para investimentos e a não manutenção de superávit excessivo, que pode indicar subutilização de recursos. </a:t>
            </a:r>
          </a:p>
          <a:p>
            <a:pPr algn="just"/>
            <a:r>
              <a:rPr lang="pt-BR" sz="2200" dirty="0"/>
              <a:t>O acompanhamento dos ajustes e saldos disponíveis é essencial para a correta abertura de créditos suplementares ou especiais.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>
                <a:highlight>
                  <a:srgbClr val="FFFF00"/>
                </a:highlight>
              </a:rPr>
              <a:t>IN TCE-PR 186/2024.</a:t>
            </a:r>
          </a:p>
          <a:p>
            <a:pPr algn="just"/>
            <a:r>
              <a:rPr lang="pt-BR" sz="2200" dirty="0"/>
              <a:t> 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F302F63-4793-6DFF-AF0A-30B1D9A8CD6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5560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69EE38D-88D3-10D3-87A9-7F275A1BF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9DDC1EA-4029-C220-19FB-F3BC885E5C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931C4C8-0871-A63B-9D76-AD6AC6F6869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7. Retenções Previdenciárias e eSocial/EFD-Reinf - MIT</a:t>
            </a:r>
          </a:p>
          <a:p>
            <a:pPr algn="just"/>
            <a:r>
              <a:rPr lang="pt-BR" sz="2200" dirty="0"/>
              <a:t>O eSocial, a EFD-Reinf e O MIT são sistemas do SPED que, integrados, alimentam a DCTFWeb, gerando o DARF unificado para pagamento. </a:t>
            </a:r>
          </a:p>
          <a:p>
            <a:pPr algn="just"/>
            <a:r>
              <a:rPr lang="pt-BR" sz="2200" dirty="0"/>
              <a:t>O eSocial cuida da folha de servidores.</a:t>
            </a:r>
          </a:p>
          <a:p>
            <a:pPr algn="just"/>
            <a:r>
              <a:rPr lang="pt-BR" sz="2200" dirty="0"/>
              <a:t>A EFD-Reinf foca em retenções da nota fiscal (INSS, IR, CSLL) e CPRB. </a:t>
            </a:r>
          </a:p>
          <a:p>
            <a:pPr algn="just"/>
            <a:r>
              <a:rPr lang="pt-BR" sz="2400" dirty="0"/>
              <a:t>O MIT  foca nos outros débitos não abrangidos pelos sistemas mencionados. </a:t>
            </a:r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B055909-ED71-93D2-EE1B-A9D1C55065B5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4306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F0CDF14-4E69-F272-E1B4-3CF86B82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66450EC-75A3-6AA5-6DB0-B7AF2866D9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EB00EDC-B96D-A2BF-7248-2800DED70A32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7. Retenções Previdenciárias e eSocial/EFD-Reinf</a:t>
            </a:r>
          </a:p>
          <a:p>
            <a:pPr algn="just"/>
            <a:r>
              <a:rPr lang="pt-BR" sz="2200" dirty="0"/>
              <a:t>Foi designado um responsável pelo fechamento mensal de cada módulo, bem como para o fechamento da DCTFWeb?</a:t>
            </a:r>
          </a:p>
          <a:p>
            <a:pPr algn="just"/>
            <a:r>
              <a:rPr lang="pt-BR" sz="2200" dirty="0"/>
              <a:t>O benefício pode ser gerado para a gestão?</a:t>
            </a:r>
          </a:p>
          <a:p>
            <a:pPr algn="just"/>
            <a:r>
              <a:rPr lang="pt-BR" sz="2200" dirty="0"/>
              <a:t> 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C71EFF7-3451-7886-2F20-F53005CE7D8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5711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261C624-83AF-EF10-DAEB-C74F9A954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A6D91B8-D12F-059B-00EA-3E55F312C7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F19AC961-1645-1196-4321-8286C781EAE6}"/>
              </a:ext>
            </a:extLst>
          </p:cNvPr>
          <p:cNvSpPr txBox="1"/>
          <p:nvPr/>
        </p:nvSpPr>
        <p:spPr>
          <a:xfrm>
            <a:off x="14279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8. Dica de IA: Fluxogramas Automatizados para Pagamentos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O fluxo de pagamento </a:t>
            </a:r>
          </a:p>
          <a:p>
            <a:pPr algn="just"/>
            <a:r>
              <a:rPr lang="pt-BR" sz="1900" dirty="0">
                <a:solidFill>
                  <a:schemeClr val="tx1"/>
                </a:solidFill>
              </a:rPr>
              <a:t>(recebimento da nota → ateste → liquidação → emissão de Ordem Bancária) 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pode ser automatizado com IA e RPA para reduzir erros manuais e aumentar a eficiência. 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Robôs (RPA) podem executar tarefas repetitivas como consultas a sistemas (----), cálculos de retenção e verificação de regularidade fiscal. 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Checklists" inteligentes podem analisar documentos e sinalizar automaticamente inconsistências, prevenindo irregularidades como a ausência de declaração de recebimento pelo fornecedor. </a:t>
            </a:r>
          </a:p>
          <a:p>
            <a:pPr algn="just"/>
            <a:r>
              <a:rPr lang="pt-BR" sz="2100" dirty="0">
                <a:solidFill>
                  <a:schemeClr val="tx1"/>
                </a:solidFill>
              </a:rPr>
              <a:t>A tecnologia transforma um processo num ciclo inteligente e eficiente.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3E2C36BC-BAF8-2FD1-0F70-0FA6D1BECB0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64276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6933FA0-F2A2-C6F2-958A-5D20843C8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D33A8FB6-02B2-4946-9FD7-D122DDEF45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45D3EBA-B4DA-A69D-41DF-93D908CD4D3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9. Dica de IA: Monitoramento de CNDs de Fornecedores</a:t>
            </a:r>
          </a:p>
          <a:p>
            <a:pPr algn="just"/>
            <a:r>
              <a:rPr lang="pt-BR" sz="2200" dirty="0"/>
              <a:t>A automatização do monitoramento de Certidões Negativas de Débitos (CNDs) evita a contratação de fornecedores inidôneos e garante a conformidade com a lei de licitações. </a:t>
            </a:r>
          </a:p>
          <a:p>
            <a:pPr algn="just"/>
            <a:r>
              <a:rPr lang="pt-BR" sz="2200" dirty="0"/>
              <a:t>A abordagem recomendada </a:t>
            </a:r>
            <a:r>
              <a:rPr lang="pt-BR" sz="2200" dirty="0">
                <a:solidFill>
                  <a:schemeClr val="tx1"/>
                </a:solidFill>
              </a:rPr>
              <a:t>é a integração via API oficial do Serpro (Consulta CND), que oferece confiabilidade e agilidade para consultas em lote, embora possa ter custo associado.</a:t>
            </a:r>
            <a:r>
              <a:rPr lang="pt-BR" sz="2200" dirty="0">
                <a:solidFill>
                  <a:srgbClr val="00B0F0"/>
                </a:solidFill>
              </a:rPr>
              <a:t> </a:t>
            </a:r>
          </a:p>
          <a:p>
            <a:pPr algn="just"/>
            <a:r>
              <a:rPr lang="pt-BR" sz="2200" dirty="0"/>
              <a:t>A API é a solução mais robusta para monitoramento contínuo e em tempo real da situação fiscal dos fornecedores.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E256EBD-8681-B6BF-DCC8-CB69F01D096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4411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FCF212A-5257-96E3-35F3-BD2DFFD8E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F38CFA8-3EC5-2D5C-4314-2B85BBF9772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B3AFB52-A3D8-396F-81D6-F4EC7AD50070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900" b="1" dirty="0">
                <a:solidFill>
                  <a:srgbClr val="002060"/>
                </a:solidFill>
              </a:rPr>
              <a:t>Questão 1</a:t>
            </a:r>
          </a:p>
          <a:p>
            <a:pPr algn="just"/>
            <a:r>
              <a:rPr lang="pt-BR" sz="1900" dirty="0">
                <a:solidFill>
                  <a:srgbClr val="002060"/>
                </a:solidFill>
              </a:rPr>
              <a:t>De acordo com a Lei Complementar nº 101/2000 (Lei de Responsabilidade Fiscal), o cronograma de desembolso mensal tem como finalidade:</a:t>
            </a:r>
          </a:p>
          <a:p>
            <a:pPr algn="just"/>
            <a:r>
              <a:rPr lang="pt-BR" sz="1900" b="1" dirty="0">
                <a:solidFill>
                  <a:srgbClr val="002060"/>
                </a:solidFill>
              </a:rPr>
              <a:t>A)</a:t>
            </a:r>
            <a:r>
              <a:rPr lang="pt-BR" sz="1900" dirty="0">
                <a:solidFill>
                  <a:srgbClr val="002060"/>
                </a:solidFill>
              </a:rPr>
              <a:t> Definir a ordem cronológica dos pagamentos aos fornecedores.</a:t>
            </a:r>
          </a:p>
          <a:p>
            <a:pPr algn="just"/>
            <a:r>
              <a:rPr lang="pt-BR" sz="1900" dirty="0">
                <a:solidFill>
                  <a:srgbClr val="002060"/>
                </a:solidFill>
              </a:rPr>
              <a:t>permitindo ajustes quando a receita realizada não corresponder ao previsto.</a:t>
            </a:r>
          </a:p>
          <a:p>
            <a:pPr algn="just"/>
            <a:r>
              <a:rPr lang="pt-BR" sz="1900" b="1" dirty="0">
                <a:solidFill>
                  <a:srgbClr val="002060"/>
                </a:solidFill>
              </a:rPr>
              <a:t>B)</a:t>
            </a:r>
            <a:r>
              <a:rPr lang="pt-BR" sz="1900" dirty="0">
                <a:solidFill>
                  <a:srgbClr val="002060"/>
                </a:solidFill>
              </a:rPr>
              <a:t> Autorizar a abertura de créditos adicionais durante o exercício financeiro.</a:t>
            </a:r>
          </a:p>
          <a:p>
            <a:pPr algn="just"/>
            <a:r>
              <a:rPr lang="pt-BR" sz="1900" b="1" dirty="0">
                <a:solidFill>
                  <a:srgbClr val="002060"/>
                </a:solidFill>
              </a:rPr>
              <a:t>C)</a:t>
            </a:r>
            <a:r>
              <a:rPr lang="pt-BR" sz="1900" dirty="0">
                <a:solidFill>
                  <a:srgbClr val="002060"/>
                </a:solidFill>
              </a:rPr>
              <a:t> Regulamentar exclusivamente os pagamentos de convênios e transferências voluntárias.</a:t>
            </a:r>
          </a:p>
          <a:p>
            <a:pPr algn="just"/>
            <a:r>
              <a:rPr lang="pt-BR" sz="1900" b="1" dirty="0">
                <a:solidFill>
                  <a:srgbClr val="002060"/>
                </a:solidFill>
              </a:rPr>
              <a:t>D)</a:t>
            </a:r>
            <a:r>
              <a:rPr lang="pt-BR" sz="1900" dirty="0">
                <a:solidFill>
                  <a:srgbClr val="002060"/>
                </a:solidFill>
              </a:rPr>
              <a:t> Compatibilizar a execução das despesas com a previsão de arrecadação,</a:t>
            </a:r>
          </a:p>
          <a:p>
            <a:pPr algn="just"/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85E87B0-69EC-91EC-4C47-4D28BF29736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65040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80CBB6C-B7FB-C309-3816-93518362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80574C5-902F-BD38-5504-7F618B2701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FB966327-462A-24FF-FC52-E0C3518870DB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900" b="1" dirty="0">
                <a:solidFill>
                  <a:srgbClr val="002060"/>
                </a:solidFill>
              </a:rPr>
              <a:t>Questão 2</a:t>
            </a:r>
          </a:p>
          <a:p>
            <a:pPr algn="just"/>
            <a:r>
              <a:rPr lang="pt-BR" sz="1900" dirty="0">
                <a:solidFill>
                  <a:srgbClr val="002060"/>
                </a:solidFill>
              </a:rPr>
              <a:t>Antes da liquidação de uma despesa pública, um sistema automatizado de controle interno deve realizar diversas verificações para assegurar a regularidade do processo. Conforme os conceitos apresentados na aula, qual é a alternativa que apresenta uma sequência de verificações adequada.</a:t>
            </a:r>
          </a:p>
          <a:p>
            <a:pPr algn="just"/>
            <a:r>
              <a:rPr lang="pt-BR" sz="1900" b="1" dirty="0">
                <a:solidFill>
                  <a:srgbClr val="002060"/>
                </a:solidFill>
              </a:rPr>
              <a:t>A)</a:t>
            </a:r>
            <a:r>
              <a:rPr lang="pt-BR" sz="1900" dirty="0">
                <a:solidFill>
                  <a:srgbClr val="002060"/>
                </a:solidFill>
              </a:rPr>
              <a:t> Conferir apenas a nota fiscal e efetuar imediatamente o pagamento.</a:t>
            </a:r>
          </a:p>
          <a:p>
            <a:pPr algn="just"/>
            <a:r>
              <a:rPr lang="pt-BR" sz="1900" b="1" dirty="0">
                <a:solidFill>
                  <a:srgbClr val="002060"/>
                </a:solidFill>
              </a:rPr>
              <a:t>B)</a:t>
            </a:r>
            <a:r>
              <a:rPr lang="pt-BR" sz="1900" dirty="0">
                <a:solidFill>
                  <a:srgbClr val="002060"/>
                </a:solidFill>
              </a:rPr>
              <a:t> Verificar a existência de saldo bancário e emitir a ordem de pagamento, dispensando a conferência documental.</a:t>
            </a:r>
          </a:p>
          <a:p>
            <a:pPr algn="just"/>
            <a:r>
              <a:rPr lang="pt-BR" sz="1900" b="1" dirty="0">
                <a:solidFill>
                  <a:srgbClr val="002060"/>
                </a:solidFill>
              </a:rPr>
              <a:t>C)</a:t>
            </a:r>
            <a:r>
              <a:rPr lang="pt-BR" sz="1900" dirty="0">
                <a:solidFill>
                  <a:srgbClr val="002060"/>
                </a:solidFill>
              </a:rPr>
              <a:t> Analisar a licitação, conferir o contrato, verificar o empenho, validar a nota fiscal, confirmar a documentação obrigatória e a regularidade fiscal do fornecedor antes da liquidação.</a:t>
            </a:r>
          </a:p>
          <a:p>
            <a:pPr algn="just"/>
            <a:r>
              <a:rPr lang="pt-BR" sz="1900" b="1" dirty="0">
                <a:solidFill>
                  <a:srgbClr val="002060"/>
                </a:solidFill>
              </a:rPr>
              <a:t>D)</a:t>
            </a:r>
            <a:r>
              <a:rPr lang="pt-BR" sz="1900" dirty="0">
                <a:solidFill>
                  <a:srgbClr val="002060"/>
                </a:solidFill>
              </a:rPr>
              <a:t> Liquidar a despesa e, posteriormente, conferir se o contrato estava vigente e se havia saldo no empenho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3B00C2C-CD45-EABA-15EF-C5C9897FEAF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39947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21F9169-DDF9-362D-2A57-018C6B6BB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303D97C-85CC-6C17-3FCA-F1AF9CE228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CB04E34-D517-99F7-D4B1-0EDB15DFCEC6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Referências </a:t>
            </a:r>
          </a:p>
          <a:p>
            <a:pPr algn="just"/>
            <a:r>
              <a:rPr lang="pt-BR" sz="2200" dirty="0"/>
              <a:t>Lei 4.320/1964; </a:t>
            </a:r>
          </a:p>
          <a:p>
            <a:pPr algn="just"/>
            <a:r>
              <a:rPr lang="pt-BR" sz="2200" dirty="0"/>
              <a:t>Lei Complementar 101/2000 (LRF); </a:t>
            </a:r>
          </a:p>
          <a:p>
            <a:pPr algn="just"/>
            <a:r>
              <a:rPr lang="pt-BR" sz="2200" dirty="0"/>
              <a:t>Lei 8.666/1993; </a:t>
            </a:r>
          </a:p>
          <a:p>
            <a:pPr algn="just"/>
            <a:r>
              <a:rPr lang="pt-BR" sz="2200" dirty="0"/>
              <a:t>Lei 14.133/2021; </a:t>
            </a:r>
          </a:p>
          <a:p>
            <a:pPr algn="just"/>
            <a:r>
              <a:rPr lang="pt-BR" sz="2200" dirty="0"/>
              <a:t>Decreto Federal 20910/1932;</a:t>
            </a:r>
          </a:p>
          <a:p>
            <a:pPr algn="just"/>
            <a:r>
              <a:rPr lang="pt-BR" sz="2200" dirty="0"/>
              <a:t>Decreto Federal 93.872/1986; </a:t>
            </a:r>
          </a:p>
          <a:p>
            <a:pPr algn="just"/>
            <a:r>
              <a:rPr lang="pt-BR" sz="2200" dirty="0"/>
              <a:t>Macrofunção SIAFI 02.11.21; </a:t>
            </a:r>
          </a:p>
          <a:p>
            <a:pPr algn="just"/>
            <a:r>
              <a:rPr lang="pt-BR" sz="2200" dirty="0"/>
              <a:t>IN RFB 2110/2022;</a:t>
            </a:r>
          </a:p>
          <a:p>
            <a:pPr algn="just"/>
            <a:r>
              <a:rPr lang="pt-BR" sz="2200" dirty="0"/>
              <a:t>IN RFB 2.043/2021 (EFD-Reinf).</a:t>
            </a:r>
          </a:p>
          <a:p>
            <a:pPr algn="just"/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55F7768-9FFF-206F-7FD6-892D17C4B63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72241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12EA52B-50A7-B951-E9D1-698BA3A6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1902E727-8DF0-42AC-73AD-F27385E3FD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3351664-52A5-31FE-6B6B-F42A168FB837}"/>
              </a:ext>
            </a:extLst>
          </p:cNvPr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2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7F100D7D-2934-0F40-3EFB-91F8E041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02501E28-2706-CAB6-01F7-3E7445743B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AF65CD7-9346-5398-A13E-C06D47054FFC}"/>
              </a:ext>
            </a:extLst>
          </p:cNvPr>
          <p:cNvSpPr txBox="1"/>
          <p:nvPr/>
        </p:nvSpPr>
        <p:spPr>
          <a:xfrm>
            <a:off x="1135650" y="619563"/>
            <a:ext cx="68727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dirty="0">
                <a:solidFill>
                  <a:srgbClr val="00B0F0"/>
                </a:solidFill>
              </a:rPr>
              <a:t>Seja a diferença que transforma a Gestão Pública!</a:t>
            </a:r>
            <a:endParaRPr lang="pt-BR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BR" sz="60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lvl="0" algn="ctr"/>
            <a:r>
              <a:rPr lang="pt-BR" sz="6000" b="1" dirty="0">
                <a:solidFill>
                  <a:srgbClr val="00B0F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Venha!!!</a:t>
            </a:r>
            <a:endParaRPr lang="pt-BR" sz="6000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1291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F1CA1170-8CB7-ACB2-2929-C3FF5E81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E4124EC6-4CBA-F6FF-E663-5E65AA07A0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7300B0FE-9D7B-A551-E1AB-4914534188C3}"/>
              </a:ext>
            </a:extLst>
          </p:cNvPr>
          <p:cNvSpPr txBox="1"/>
          <p:nvPr/>
        </p:nvSpPr>
        <p:spPr>
          <a:xfrm>
            <a:off x="1135650" y="2105715"/>
            <a:ext cx="6872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Execução Orçamentária e Financeira na Prática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6A4EBDD-D6CA-C78F-6690-7B9B9557581E}"/>
              </a:ext>
            </a:extLst>
          </p:cNvPr>
          <p:cNvSpPr txBox="1"/>
          <p:nvPr/>
        </p:nvSpPr>
        <p:spPr>
          <a:xfrm>
            <a:off x="1135650" y="2659683"/>
            <a:ext cx="40980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14/07/2026  Das 14h às 17h</a:t>
            </a:r>
          </a:p>
        </p:txBody>
      </p:sp>
    </p:spTree>
    <p:extLst>
      <p:ext uri="{BB962C8B-B14F-4D97-AF65-F5344CB8AC3E}">
        <p14:creationId xmlns:p14="http://schemas.microsoft.com/office/powerpoint/2010/main" val="69650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A6D2E93A-0763-C3C1-247A-9E28B00D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AAE13CD1-365A-804C-8626-DF2659DD93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DF583E57-ADD7-02F1-2A9B-28D29C22E6AE}"/>
              </a:ext>
            </a:extLst>
          </p:cNvPr>
          <p:cNvSpPr txBox="1"/>
          <p:nvPr/>
        </p:nvSpPr>
        <p:spPr>
          <a:xfrm>
            <a:off x="1049022" y="340385"/>
            <a:ext cx="68727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na Unyflex desde 2020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Treinador 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lang="pt-BR" sz="2000" dirty="0">
              <a:solidFill>
                <a:schemeClr val="bg1"/>
              </a:solidFill>
              <a:highlight>
                <a:srgbClr val="00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19AC81-A9F9-4742-1969-EB94139CC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048" y="2215616"/>
            <a:ext cx="1809149" cy="18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700"/>
              </a:spcAft>
            </a:pPr>
            <a:r>
              <a:rPr lang="pt-BR" sz="2000" dirty="0"/>
              <a:t>1 Cronograma de desembolso mensal: Como montar e cumprir.</a:t>
            </a:r>
          </a:p>
          <a:p>
            <a:pPr>
              <a:spcAft>
                <a:spcPts val="700"/>
              </a:spcAft>
            </a:pPr>
            <a:r>
              <a:rPr lang="pt-BR" sz="2000" dirty="0"/>
              <a:t>2 Empenho, Liquidação e Pagamento: O rigor da ordem cronológica.</a:t>
            </a:r>
          </a:p>
          <a:p>
            <a:pPr>
              <a:spcAft>
                <a:spcPts val="700"/>
              </a:spcAft>
            </a:pPr>
            <a:r>
              <a:rPr lang="pt-BR" sz="2000" dirty="0"/>
              <a:t>3 Suprimento de fundos (Adiantamentos) sob a ótica do controle interno.</a:t>
            </a:r>
          </a:p>
          <a:p>
            <a:pPr>
              <a:spcAft>
                <a:spcPts val="700"/>
              </a:spcAft>
            </a:pPr>
            <a:r>
              <a:rPr lang="pt-BR" sz="1900" dirty="0"/>
              <a:t>4 Gestão de convênios e transferências voluntárias (Plataforma Transferegov).</a:t>
            </a:r>
          </a:p>
          <a:p>
            <a:pPr>
              <a:spcAft>
                <a:spcPts val="700"/>
              </a:spcAft>
            </a:pPr>
            <a:r>
              <a:rPr lang="pt-BR" sz="1800" dirty="0"/>
              <a:t>5 Decretos de encerramento de exercício: O que preparar desde o início do ano.</a:t>
            </a:r>
          </a:p>
          <a:p>
            <a:pPr>
              <a:spcAft>
                <a:spcPts val="700"/>
              </a:spcAft>
            </a:pPr>
            <a:r>
              <a:rPr lang="pt-BR" sz="2000" dirty="0"/>
              <a:t>6 Gestão de fontes de recursos e o impacto no superávit financeiro.</a:t>
            </a:r>
          </a:p>
          <a:p>
            <a:pPr>
              <a:spcAft>
                <a:spcPts val="700"/>
              </a:spcAft>
            </a:pPr>
            <a:r>
              <a:rPr lang="pt-BR" sz="1900" dirty="0"/>
              <a:t>7 Retenções previdenciárias e o envio de informações ao eSocial/EFD-Reinf.</a:t>
            </a:r>
          </a:p>
          <a:p>
            <a:pPr>
              <a:spcAft>
                <a:spcPts val="700"/>
              </a:spcAft>
            </a:pPr>
            <a:r>
              <a:rPr lang="pt-BR" sz="2000" dirty="0"/>
              <a:t>8 Dica de IA: Fluxogramas automatizados para processos de pagamento.</a:t>
            </a:r>
          </a:p>
          <a:p>
            <a:pPr>
              <a:spcAft>
                <a:spcPts val="700"/>
              </a:spcAft>
            </a:pPr>
            <a:r>
              <a:rPr lang="pt-BR" sz="2000" dirty="0"/>
              <a:t>9 Dica de IA: Monitoramento de CNDs de fornecedores via scripts ou APIs. 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D2616B3-C943-9132-7F37-E4103E73A9F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7007F0F-1107-0661-7D5B-3469146D1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32E017D-A81D-3438-EB4E-605866686D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DB41927-3F58-C5A2-2F39-9D381A01800C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solidFill>
                  <a:schemeClr val="tx1"/>
                </a:solidFill>
              </a:rPr>
              <a:t>Execução Orçamentária e Financeira na Prática</a:t>
            </a:r>
          </a:p>
          <a:p>
            <a:pPr algn="just"/>
            <a:r>
              <a:rPr lang="pt-BR" sz="2000" dirty="0"/>
              <a:t>A execução orçamentária e financeira converte o planejamento da LOA em entregas à sociedade, operacionalizada pelos estágios obrigatórios da Lei 4.320/1964: empenho (reserva orçamentária), liquidação (atestação do direito do credor) e pagamento (transferência efetiva do recurso). </a:t>
            </a:r>
          </a:p>
          <a:p>
            <a:pPr algn="just"/>
            <a:r>
              <a:rPr lang="pt-BR" sz="2100" dirty="0"/>
              <a:t>A programação financeira, regulada pelos arts. 8º e 9º da LRF, compatibiliza o fluxo de despesas com a arrecadação, exigindo o cumprimento do cronograma de desembolso mensal e o contingenciamento caso a receita não se comporte conforme o previsto. </a:t>
            </a:r>
          </a:p>
          <a:p>
            <a:pPr algn="just"/>
            <a:r>
              <a:rPr lang="pt-BR" sz="2100" dirty="0"/>
              <a:t>O SIAFI é o principal sistema operacional, registrando desde o empenho até a emissão de ordens bancárias (OB) para o pagamento.</a:t>
            </a:r>
          </a:p>
          <a:p>
            <a:pPr algn="just"/>
            <a:r>
              <a:rPr lang="pt-BR" sz="2100" dirty="0">
                <a:highlight>
                  <a:srgbClr val="FFFF00"/>
                </a:highlight>
              </a:rPr>
              <a:t>Isso no Governo Federal. </a:t>
            </a:r>
            <a:r>
              <a:rPr lang="pt-BR" sz="2100" dirty="0">
                <a:solidFill>
                  <a:srgbClr val="FF0000"/>
                </a:solidFill>
                <a:highlight>
                  <a:srgbClr val="FFFF00"/>
                </a:highlight>
              </a:rPr>
              <a:t>E na sua Entidade o Siafic funciona?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9ED9F860-073C-5782-C5F3-4F5C0C21739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2356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17A923A-D1DE-E45A-04C8-44D1906F3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ED774EF-1504-4A00-D894-F95D7E19E6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DF939A8-D8BE-1861-87C2-F99E1275293A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dirty="0"/>
              <a:t>Na prática, o gestor deve conciliar o cronograma financeiro com os prazos de liquidação e as retenções tributárias (IRRF, INSS, ISS) , além de gerenciar os Restos a Pagar ao final do exercício. </a:t>
            </a:r>
          </a:p>
          <a:p>
            <a:pPr algn="just"/>
            <a:r>
              <a:rPr lang="pt-BR" sz="2200" dirty="0"/>
              <a:t>O sucesso da execução exige disciplina documental, integração entre as áreas financeira e de controle, e adoção de sistemas automatizados para reduzir erros e agilizar o fluxo de pagamentos.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D74A7FD-6EB4-962A-13D4-5C7984C7ECC1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0790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E60F552-D41C-4A58-3FEA-BE1E0CA4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7A7DA2B4-6CEC-EA2B-F643-0CBE5B01C45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35B722A-FDF4-A51D-3E24-D53FBF8C1CA5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1. Cronograma de Desembolso Mensal</a:t>
            </a:r>
          </a:p>
          <a:p>
            <a:pPr algn="just"/>
            <a:r>
              <a:rPr lang="pt-BR" sz="2200" dirty="0"/>
              <a:t>É o plano de caixa que traduz o orçamento anual em ações financeiras concretas, devendo ser publicado até 30 dias após a LOA (art. 8º, LRF). Sua montagem parte da dotação orçamentária, desagregando grupos como pessoal, custeio e serviço da dívida, com valores alinhados ao fluxo de caixa e à sazonalidade da receita.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DFED044-90F0-CADD-6968-10379B3A051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5596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24DF029-6ECE-ABA9-5907-32CC570F3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A3C220D-6F4F-86D1-B495-8004A89811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AE7C4F8-AF8B-5A83-FB5C-B28C95E982DB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1. Cronograma de Desembolso Mensal</a:t>
            </a:r>
          </a:p>
          <a:p>
            <a:pPr algn="just"/>
            <a:r>
              <a:rPr lang="pt-BR" sz="2200" dirty="0"/>
              <a:t>O cumprimento exige o monitoramento da arrecadação e a aplicação do contingenciamento (art. 9º, LRF) caso a receita não se comporte como previsto. </a:t>
            </a:r>
          </a:p>
          <a:p>
            <a:pPr algn="just"/>
            <a:r>
              <a:rPr lang="pt-BR" sz="2200" dirty="0"/>
              <a:t>É um instrumento dinâmico, ajustável por (decretos/portarias) ao longo do ano, e sua publicação em Diário Oficial e sites de transparência é obrigatória.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83EEB2B-0F04-1A59-EE71-4D2815EEEB6B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Execução Orçamentária e Financeira na Prática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227203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1989</Words>
  <Application>Microsoft Office PowerPoint</Application>
  <PresentationFormat>Apresentação na tela (16:9)</PresentationFormat>
  <Paragraphs>149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Arial</vt:lpstr>
      <vt:lpstr>Montserrat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Nilson</dc:creator>
  <cp:lastModifiedBy>Nilson</cp:lastModifiedBy>
  <cp:revision>91</cp:revision>
  <dcterms:modified xsi:type="dcterms:W3CDTF">2026-07-10T22:06:40Z</dcterms:modified>
</cp:coreProperties>
</file>